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Proxima Nova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ProximaNova-bold.fntdata"/><Relationship Id="rId41" Type="http://schemas.openxmlformats.org/officeDocument/2006/relationships/font" Target="fonts/ProximaNova-regular.fntdata"/><Relationship Id="rId22" Type="http://schemas.openxmlformats.org/officeDocument/2006/relationships/slide" Target="slides/slide17.xml"/><Relationship Id="rId44" Type="http://schemas.openxmlformats.org/officeDocument/2006/relationships/font" Target="fonts/ProximaNova-boldItalic.fntdata"/><Relationship Id="rId21" Type="http://schemas.openxmlformats.org/officeDocument/2006/relationships/slide" Target="slides/slide16.xml"/><Relationship Id="rId43" Type="http://schemas.openxmlformats.org/officeDocument/2006/relationships/font" Target="fonts/ProximaNova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28948f12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28948f12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19f145505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19f145505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9f145505c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9f145505c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// 美食資料模型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Food: Identifiable, Hashable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let id = UUID() // 每個美食都有唯一ID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let name: String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let description: String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let imageName: String // 圖片檔名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// 美食清單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let foods = [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Food(name: "大腸包小腸", description: "台灣夜市經典！外層糯米腸包裹香腸，搭配酸菜、花生粉，口味獨特又美味。", imageName: "food01"),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Food(name: "雞排", description: "酥脆多汁的炸雞排，每口都充滿香氣，學生的最愛！", imageName: "food02"),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Food(name: "逢甲臭豆腐", description: "炸得金黃酥脆，內嫩外香，搭配獨家泡菜和醬汁，美味不可錯過！", imageName: "food03"),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Food(name: "芋頭冰沙", description: "清涼的甜點選擇，細膩綿密的芋頭冰沙，逛街最佳消暑良伴！", imageName: "food04"),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Food(name: "章魚燒", description: "現點現做的章魚燒，外酥內軟，內餡飽滿，搭配鰹魚片更香濃！", imageName: "food05"),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Food(name: "珍珠奶茶", description: "正宗台灣珍珠奶茶，濃郁的茶香搭配Q彈珍珠，夜市必喝！", imageName: "food06")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9f145505c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9f145505c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9f145505c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19f145505c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190b41cf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190b41cf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caea6038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fcaea6038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fcaea6038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fcaea6038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a969b7074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a969b7074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1a969b7074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1a969b7074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1a969b7074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1a969b707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import AVKit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PlayerView: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@State private var showFullScreen = 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Button("播放視頻")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showFullScreen = true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.fullScreenCover(isPresented: $showFullScreen)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VideoPlayerView()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VideoPlayerView: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@Environment(\.dismiss) private var dismiss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private let player = AVPlayer(url: URL(string: "https://www.w3schools.com/html/mov_bbb.mp4")!)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VideoPlayer(player: player)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.ignoresSafeArea()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.onAppear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player.play()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.onDisappear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player.pause()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Button("關閉")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dismiss()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.padding(.top, 20)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PlayerView()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fcaea6038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fcaea6038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1a969b7074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1a969b7074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1a969b7074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1a969b7074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a969b7074_1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a969b7074_1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import SwiftUI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ContentView: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TabView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HomeView()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.tabItem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VStack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Image(systemName: "house.fill")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    .foregroundColor(.blue)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Text("首頁")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    .font(.headline)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    .foregroundColor(.blue)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ProfileView()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.tabItem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VStack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Image(systemName: "person.fill")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    .foregroundColor(.green)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Text("個人檔案")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    .font(.headline)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    .foregroundColor(.green)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SettingsView()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.tabItem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VStack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Image(systemName: "gearshape.fill")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    .foregroundColor(.red)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Text("設定")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    .font(.headline)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    .foregroundColor(.red)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HomeView: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Text("這是首頁")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.font(.largeTitle)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ProfileView: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Text("這是個人檔案頁面")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.font(.title)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SettingsView: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Text("這是設定頁面")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.font(.headline)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#Preview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ContentView()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a969b7074_1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1a969b7074_1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import SwiftUI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TabNavView: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TabView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NavigationStack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List(1..&lt;6) { item 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NavigationLink("項目 \(item)", destination: DetailView(item: item))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.navigationTitle("列表頁")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.tabItem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Label("清單", systemImage: "list.bullet")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Settings2View()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.tabItem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Label("設定", systemImage: "gearshape.fill")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DetailView: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let item: Int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Text("這是項目 \(item) 的詳細頁")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.navigationTitle("詳細")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Settings2View: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Text("這是設定頁面")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#Preview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TabNavView()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a969b7074_1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1a969b7074_1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import SwiftUI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TabGameView: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@State private var selectedTab = 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VStack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ProgressView(value: Double(selectedTab), total: 2)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.padding()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TabView(selection: $selectedTab)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Text("階段 1：準備中")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.tabItem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Label("準備", systemImage: "1.circle")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.tag(0)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Text("階段 2：進行中")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.tabItem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Label("進行", systemImage: "2.circle")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.tag(1)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Text("階段 3：完成！")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.tabItem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    Label("完成", systemImage: "3.circle")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.tag(2)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.onChange(of: selectedTab) { oldValue, newValue 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print("目前選中標籤：\(newValue)")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#Preview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TabGameView()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1a969b7074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1a969b7074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1a969b7074_1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1a969b7074_1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a969b7074_1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a969b7074_1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import SwiftUI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SelfChangeView: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@State private var showPage1 = true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VStack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if showPage1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Page1View(showPage1: $showPage1)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.transition(.slide)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} else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Page2View(showPage1: $showPage1)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    .transition(.scale)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.animation(.easeInOut, value: showPage1)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Page1View: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@Binding var showPage1: Bool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VStack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Text("這是第一頁")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.font(.largeTitle)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Button("切換到第二頁")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showPage1 = false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struct Page2View: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@Binding var showPage1: Bool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var body: some 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VStack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Text("這是第二頁")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.font(.largeTitle)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Button("返回第一頁")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    showPage1 = true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#Preview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SelfChangeView()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1a969b7074_1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1a969b7074_1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1a969b7074_1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1a969b7074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MultiSetpView: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@State private var currentStep: Step = .step1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switch currentStep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case .step1: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Step1View(currentStep: $currentStep)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case .step2: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Step2View(currentStep: $currentStep)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case .step3: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Step3View()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enum Step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case step1, step2, step3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Step1View: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@Binding var currentStep: Step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Text("這是第一步")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Button("下一步")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currentStep = .step2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Step2View: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@Binding var currentStep: Step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Text("這是第二步")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Button("下一步")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currentStep = .step3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Step3View: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Text("完成所有步驟！")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.font(.largeTitle)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MultiSetpView()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90b41cfd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90b41cfd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1a969b7074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1a969b7074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//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//  GameView.swift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//  tabview12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GameView: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@State private var currentQuestionIndex = 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let questions = [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"SwiftUI 是什麼？",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"什麼是 @State？",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"如何使用 Binding？"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if currentQuestionIndex &lt; questions.count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QuestionView(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question: questions[currentQuestionIndex],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onNext: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    currentQuestionIndex +=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 else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Text("所有問題已完成！")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.font(.largeTitle)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QuestionView: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let question: String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let onNext: () -&gt; Void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Text(question)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.font(.title)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Button("下一題")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onNext()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GameView()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1a969b7074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1a969b7074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1a7c7205b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1a7c7205b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4681a57c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4681a57c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43b09fab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43b09fab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f5b64447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f5b64447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fcaea603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fcaea603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fcaea6038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fcaea6038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190b41cfd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190b41cfd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19f145505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19f145505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9f145505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19f145505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fcaea6038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fcaea6038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Relationship Id="rId4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Relationship Id="rId4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7.png"/><Relationship Id="rId4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ithelp.ithome.com.tw/articles/10268162" TargetMode="External"/><Relationship Id="rId4" Type="http://schemas.openxmlformats.org/officeDocument/2006/relationships/hyperlink" Target="https://medium.com/%E5%BD%BC%E5%BE%97%E6%BD%98%E7%9A%84-swift-ios-app-%E9%96%8B%E7%99%BC%E5%95%8F%E9%A1%8C%E8%A7%A3%E7%AD%94%E9%9B%86/%E5%88%A9%E7%94%A8-navigationstack-%E7%9A%84-path-%E8%AE%93-list-%E7%9A%84-row-%E5%8D%80%E5%88%86%E8%B7%B3%E5%88%B0%E4%B8%8D%E5%90%8C%E9%A0%81%E9%9D%A2%E7%9A%84%E5%8D%80%E5%A1%8A-991cacbb7317" TargetMode="External"/><Relationship Id="rId5" Type="http://schemas.openxmlformats.org/officeDocument/2006/relationships/hyperlink" Target="https://www.theutildesigner.com/blogs/blog/39" TargetMode="External"/><Relationship Id="rId6" Type="http://schemas.openxmlformats.org/officeDocument/2006/relationships/hyperlink" Target="https://developer.apple.com/tutorials/swiftui/building-lists-and-navigation" TargetMode="External"/><Relationship Id="rId7" Type="http://schemas.openxmlformats.org/officeDocument/2006/relationships/hyperlink" Target="https://developer.apple.com/tutorials/develop-in-swift/navigate-sample-dat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10450" y="1014563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6000"/>
              <a:t>iOS APP程式設計</a:t>
            </a:r>
            <a:endParaRPr sz="6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陳重宏 </a:t>
            </a:r>
            <a:r>
              <a:rPr lang="zh-TW"/>
              <a:t>@ 創能學院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zh-TW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708275" y="4148850"/>
            <a:ext cx="19569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keny@gis.tw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7475" y="152400"/>
            <a:ext cx="678903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建立模型(Model)及資料</a:t>
            </a:r>
            <a:endParaRPr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1152475"/>
            <a:ext cx="4117200" cy="23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新增一Food.Swift檔案，用來建立美食資料模型，欄位包含id、name、description、imageName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在ContentView裡最上方,建立美食清單Array，輸入逢甲美食資訊，並將美食圖片加入到Assert中。</a:t>
            </a:r>
            <a:endParaRPr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8900" y="1329175"/>
            <a:ext cx="4674274" cy="188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22756"/>
            <a:ext cx="9144003" cy="1620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建立詳細頁面</a:t>
            </a:r>
            <a:endParaRPr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311700" y="1152475"/>
            <a:ext cx="411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建立FoodDetailView.Swfit檔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宣告food變數，型別為Food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在body中加入美食圖片、美食名稱及美食描述等資訊，資料由food變數中取得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針對各視圖元件進行Modifier裝飾</a:t>
            </a:r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3989"/>
            <a:ext cx="4562699" cy="4695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建立首頁列表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017725"/>
            <a:ext cx="700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在ContentView中，加入List列表，將foods變數傳入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在List中加入NavigationLink，傳入food.name及food物件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在List外加上navigationTitle，顯示列表名稱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在List外加上navigationDestination，傳入Food.self物件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在navigationDestination中，加入FoodDetailView並傳入food</a:t>
            </a:r>
            <a:r>
              <a:rPr lang="zh-TW"/>
              <a:t>物件</a:t>
            </a:r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6875" y="2733200"/>
            <a:ext cx="5357125" cy="241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.sheet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.sheet彈出式視窗</a:t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.sheet 用來呈現一個視圖，並允許用戶在完成相關操作後將其關閉。這是一種非全屏的彈出窗口樣式，這個視窗會以覆蓋當前畫面的方式顯示，特別適合在需要額外資訊或互動的情況下使用。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特點: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1.	彈出模態視窗：Sheet 的頁面不會改變當前的導航堆疊。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2.	拖動下滑關閉：模態頁面可以通過手勢下滑輕鬆關閉。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3.	狀態綁定：需要用 @State 來控制是否顯示。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4.	輕量靈活：適合用於次要或臨時操作的頁面。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模擬購物結帳頁面</a:t>
            </a:r>
            <a:endParaRPr/>
          </a:p>
        </p:txBody>
      </p:sp>
      <p:sp>
        <p:nvSpPr>
          <p:cNvPr id="151" name="Google Shape;151;p28"/>
          <p:cNvSpPr txBox="1"/>
          <p:nvPr>
            <p:ph idx="1" type="body"/>
          </p:nvPr>
        </p:nvSpPr>
        <p:spPr>
          <a:xfrm>
            <a:off x="311700" y="1152475"/>
            <a:ext cx="308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.sheet</a:t>
            </a:r>
            <a:r>
              <a:rPr lang="zh-TW"/>
              <a:t>直接加在要觸發的物件中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showCheckout</a:t>
            </a:r>
            <a:r>
              <a:rPr lang="zh-TW"/>
              <a:t>用 @State進行宣告用來控制是否顯示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@Environment(\.dismiss) 是 SwiftUI 中的一個環境變數，用來控制當前視圖的關閉操作。</a:t>
            </a:r>
            <a:endParaRPr/>
          </a:p>
        </p:txBody>
      </p:sp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1650" y="0"/>
            <a:ext cx="35623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9025" y="950188"/>
            <a:ext cx="1859576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.</a:t>
            </a:r>
            <a:r>
              <a:rPr lang="zh-TW"/>
              <a:t>fullScreenCover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.fullScreenCover全螢幕頁面</a:t>
            </a:r>
            <a:endParaRPr/>
          </a:p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FullScreenCover 是 SwiftUI 中用於顯示全螢幕模態頁面的組件。與 Sheet 相似，但 FullScreenCover 占據整個螢幕，並且無法通過拖動手勢關閉。它通常用於需要用戶完全沉浸式體驗的場景，例如媒體播放、遊戲或專注內容展示</a:t>
            </a:r>
            <a:r>
              <a:rPr lang="zh-TW"/>
              <a:t>的情況下使用。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特點: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/>
              <a:t>1.	全螢幕顯示：頁面覆蓋整個螢幕，提供沉浸式體驗。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600"/>
              <a:t>2.	不支援下滑手勢關閉：需要手動實現關閉功能，通常透過 @Environment(\.dismiss)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/>
              <a:t>3.	與狀態綁定：透過 @State 或其他狀態控制顯示與隱藏。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700"/>
              <a:t>4.	適合長時間交互：例如遊戲、視頻播放、AR/VR 界面等</a:t>
            </a:r>
            <a:r>
              <a:rPr lang="zh-TW" sz="1700"/>
              <a:t>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全螢幕視頻播放器</a:t>
            </a:r>
            <a:endParaRPr/>
          </a:p>
        </p:txBody>
      </p:sp>
      <p:sp>
        <p:nvSpPr>
          <p:cNvPr id="170" name="Google Shape;170;p31"/>
          <p:cNvSpPr txBox="1"/>
          <p:nvPr>
            <p:ph idx="1" type="body"/>
          </p:nvPr>
        </p:nvSpPr>
        <p:spPr>
          <a:xfrm>
            <a:off x="311700" y="1152475"/>
            <a:ext cx="308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.</a:t>
            </a:r>
            <a:r>
              <a:rPr lang="zh-TW"/>
              <a:t>fullScreenCover</a:t>
            </a:r>
            <a:r>
              <a:rPr lang="zh-TW"/>
              <a:t>直接加在要觸發的物件中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showFullScreen用 @State進行宣告用來控制是否顯示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@Environment(\.dismiss) 是 SwiftUI 中的一個環境變數，用來控制當前視圖的關閉操作。</a:t>
            </a:r>
            <a:endParaRPr/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1690" y="1017725"/>
            <a:ext cx="1660610" cy="3416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7322" y="0"/>
            <a:ext cx="3706678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導航與頁面切換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TabView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什麼是TabView?</a:t>
            </a:r>
            <a:endParaRPr/>
          </a:p>
        </p:txBody>
      </p:sp>
      <p:sp>
        <p:nvSpPr>
          <p:cNvPr id="183" name="Google Shape;18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TabView 是 SwiftUI 中用於建立標籤式頁面切換的組件，特別適合需要多頁面平行導航的應用。例如，像 Safari 或 App Store 的底部標籤導航。每個標籤代表一個頁面，用戶可以輕鬆地在這些頁面之間切換。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特點: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	1.	簡單易用：只需定義標籤及內容，即可快速構建多頁面結構。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	2.	圖示和文字：標籤的圖示可以使用 SF Symbols 或自定義圖像。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	3.	高度可定制：支援自定義標籤樣式。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	4.	支援選擇狀態：可以使用 @State 動態控制當前頁面。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基本的三個標籤頁面</a:t>
            </a:r>
            <a:endParaRPr/>
          </a:p>
        </p:txBody>
      </p:sp>
      <p:pic>
        <p:nvPicPr>
          <p:cNvPr id="189" name="Google Shape;18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0055" y="0"/>
            <a:ext cx="481393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4551" y="1017725"/>
            <a:ext cx="2005550" cy="41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結合 NavigationStack</a:t>
            </a:r>
            <a:endParaRPr/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0055" y="0"/>
            <a:ext cx="481393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2400" y="1152475"/>
            <a:ext cx="1890674" cy="3923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遊戲化進度條</a:t>
            </a:r>
            <a:endParaRPr/>
          </a:p>
        </p:txBody>
      </p:sp>
      <p:sp>
        <p:nvSpPr>
          <p:cNvPr id="203" name="Google Shape;203;p36"/>
          <p:cNvSpPr txBox="1"/>
          <p:nvPr>
            <p:ph idx="1" type="body"/>
          </p:nvPr>
        </p:nvSpPr>
        <p:spPr>
          <a:xfrm>
            <a:off x="311700" y="1152475"/>
            <a:ext cx="28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TabView可以使用 @State 動態控制當前頁面，範例結合 TabView 和進度條，模擬遊戲任務進度的多頁切換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/>
              <a:t>另外，在TabView中可以用onChange來監聽Tab的切換，進而做相關的事件處理。</a:t>
            </a:r>
            <a:endParaRPr/>
          </a:p>
        </p:txBody>
      </p:sp>
      <p:pic>
        <p:nvPicPr>
          <p:cNvPr id="204" name="Google Shape;20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4475" y="0"/>
            <a:ext cx="45495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4875" y="884325"/>
            <a:ext cx="1751776" cy="361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自定義導航切換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自定義導航切換</a:t>
            </a:r>
            <a:endParaRPr/>
          </a:p>
        </p:txBody>
      </p:sp>
      <p:sp>
        <p:nvSpPr>
          <p:cNvPr id="216" name="Google Shape;21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自定義導航切換是指利用 @State 或 @Binding 等屬性來手動控制頁面顯示狀態，實現頁面之間的切換。與 NavigationStack 或 TabView 不同，自定義狀態切換不依賴內建的頁面導航功能，而是完全由你控制顯示的頁面內容。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特點: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	</a:t>
            </a:r>
            <a:r>
              <a:rPr lang="zh-TW"/>
              <a:t>1.	完全可控：頁面切換由狀態（如布林值或列舉）決定。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	2.	靈活性高：適合不需要導航堆疊或標籤結構的應用場景。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	3.	無內建導航邏輯：需自行處理頁面過渡和返回邏輯。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	4.	可結合動畫：讓頁面切換更加自然流暢。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9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兩個頁面的簡單切換</a:t>
            </a:r>
            <a:endParaRPr/>
          </a:p>
        </p:txBody>
      </p:sp>
      <p:pic>
        <p:nvPicPr>
          <p:cNvPr id="222" name="Google Shape;22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781" y="0"/>
            <a:ext cx="3304219" cy="5132598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9"/>
          <p:cNvSpPr txBox="1"/>
          <p:nvPr>
            <p:ph idx="1" type="body"/>
          </p:nvPr>
        </p:nvSpPr>
        <p:spPr>
          <a:xfrm>
            <a:off x="311700" y="1152475"/>
            <a:ext cx="319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使用 @State 及 @Binding 控制當前顯示的頁面，當變數值變化時，頁面也跟著切換。</a:t>
            </a:r>
            <a:endParaRPr/>
          </a:p>
        </p:txBody>
      </p:sp>
      <p:pic>
        <p:nvPicPr>
          <p:cNvPr id="224" name="Google Shape;22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3300" y="941525"/>
            <a:ext cx="1956921" cy="404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0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結合動畫的頁面切換</a:t>
            </a:r>
            <a:endParaRPr/>
          </a:p>
        </p:txBody>
      </p:sp>
      <p:sp>
        <p:nvSpPr>
          <p:cNvPr id="230" name="Google Shape;230;p40"/>
          <p:cNvSpPr txBox="1"/>
          <p:nvPr>
            <p:ph idx="1" type="body"/>
          </p:nvPr>
        </p:nvSpPr>
        <p:spPr>
          <a:xfrm>
            <a:off x="311700" y="1152475"/>
            <a:ext cx="319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.transition 和 .animation 是用於控制視圖顯示、消失以及動畫過渡效果的修飾符。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使用 .slide 時，View會螢幕的一側滑入或滑出。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使用 .scale 時，視圖在顯示時會從中心開始縮放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.animation定義當 showPage1 的值發生改變時，相關動畫的展示方式。</a:t>
            </a:r>
            <a:endParaRPr/>
          </a:p>
        </p:txBody>
      </p:sp>
      <p:pic>
        <p:nvPicPr>
          <p:cNvPr id="231" name="Google Shape;23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300" y="941525"/>
            <a:ext cx="1956921" cy="404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0225" y="1565126"/>
            <a:ext cx="3523775" cy="2203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多步驟表單</a:t>
            </a:r>
            <a:endParaRPr/>
          </a:p>
        </p:txBody>
      </p:sp>
      <p:sp>
        <p:nvSpPr>
          <p:cNvPr id="238" name="Google Shape;238;p41"/>
          <p:cNvSpPr txBox="1"/>
          <p:nvPr>
            <p:ph idx="1" type="body"/>
          </p:nvPr>
        </p:nvSpPr>
        <p:spPr>
          <a:xfrm>
            <a:off x="311700" y="1152475"/>
            <a:ext cx="224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列舉（enum）是 Swift 中用來定義一組相關值的資料類型。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/>
              <a:t>使用列舉來管理當前頁面，適合多步驟操作的場景。</a:t>
            </a:r>
            <a:endParaRPr/>
          </a:p>
        </p:txBody>
      </p:sp>
      <p:pic>
        <p:nvPicPr>
          <p:cNvPr id="239" name="Google Shape;23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1401" y="0"/>
            <a:ext cx="3781200" cy="283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2602" y="0"/>
            <a:ext cx="270744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750" y="1658575"/>
            <a:ext cx="1651113" cy="3416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頁面切換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 iOS 中，換頁（或導航）有多種做法，主要取決於使用的框架和設計需求，SwiftUI 的換頁方式有下面幾種: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使用 NavigationStack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使用 .sheet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使用 .fullScreenCover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使用 TabView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自定義導航（用於無層級結構或特殊需求）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問答遊戲流程</a:t>
            </a:r>
            <a:endParaRPr/>
          </a:p>
        </p:txBody>
      </p:sp>
      <p:sp>
        <p:nvSpPr>
          <p:cNvPr id="247" name="Google Shape;247;p42"/>
          <p:cNvSpPr txBox="1"/>
          <p:nvPr>
            <p:ph idx="1" type="body"/>
          </p:nvPr>
        </p:nvSpPr>
        <p:spPr>
          <a:xfrm>
            <a:off x="311700" y="1152475"/>
            <a:ext cx="285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使用 @State 、Array及If判斷式進行頁面切換判斷，頁切會依題目進行切換，直到完成所有題目，才會切換到所有問題已完成頁。</a:t>
            </a:r>
            <a:endParaRPr/>
          </a:p>
        </p:txBody>
      </p:sp>
      <p:pic>
        <p:nvPicPr>
          <p:cNvPr id="248" name="Google Shape;24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224" y="0"/>
            <a:ext cx="4007776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6826" y="890600"/>
            <a:ext cx="1811175" cy="372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練習題</a:t>
            </a:r>
            <a:endParaRPr/>
          </a:p>
        </p:txBody>
      </p:sp>
      <p:sp>
        <p:nvSpPr>
          <p:cNvPr id="255" name="Google Shape;255;p43"/>
          <p:cNvSpPr txBox="1"/>
          <p:nvPr>
            <p:ph idx="1" type="body"/>
          </p:nvPr>
        </p:nvSpPr>
        <p:spPr>
          <a:xfrm>
            <a:off x="311700" y="1152475"/>
            <a:ext cx="3612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使用之前開發的</a:t>
            </a:r>
            <a:r>
              <a:rPr lang="zh-TW"/>
              <a:t>Myfcu</a:t>
            </a:r>
            <a:r>
              <a:rPr lang="zh-TW"/>
              <a:t>登入頁，請進行下面功能開發: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加入一組帳號密碼(keny/1234)，成功後可以進入內容頁。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請實作一內容頁用來展示簡單的內容，請思考用什麼方式來進行頁面切換比較適合？</a:t>
            </a:r>
            <a:endParaRPr/>
          </a:p>
        </p:txBody>
      </p:sp>
      <p:pic>
        <p:nvPicPr>
          <p:cNvPr id="256" name="Google Shape;25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543" y="0"/>
            <a:ext cx="250011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0000" y="0"/>
            <a:ext cx="2500100" cy="5137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選擇換頁方式的建議</a:t>
            </a:r>
            <a:endParaRPr/>
          </a:p>
        </p:txBody>
      </p:sp>
      <p:sp>
        <p:nvSpPr>
          <p:cNvPr id="263" name="Google Shape;263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層級結構清晰： </a:t>
            </a:r>
            <a:br>
              <a:rPr lang="zh-TW"/>
            </a:br>
            <a:r>
              <a:rPr lang="zh-TW"/>
              <a:t>	使用 NavigationStack，可以上下層切換。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短暫互動： </a:t>
            </a:r>
            <a:br>
              <a:rPr lang="zh-TW"/>
            </a:br>
            <a:r>
              <a:rPr lang="zh-TW"/>
              <a:t>	使用 .sheet，完成操作後將其關閉。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需要全屏顯示或取代整個畫面</a:t>
            </a:r>
            <a:br>
              <a:rPr lang="zh-TW"/>
            </a:br>
            <a:r>
              <a:rPr lang="zh-TW"/>
              <a:t>	</a:t>
            </a:r>
            <a:r>
              <a:rPr lang="zh-TW"/>
              <a:t>使用 .fullScreenCover，完成需要自行提供關閉的按鈕。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多頁平行導航： </a:t>
            </a:r>
            <a:br>
              <a:rPr lang="zh-TW"/>
            </a:br>
            <a:r>
              <a:rPr lang="zh-TW"/>
              <a:t>	使用 TabView，在同層頁面之間快速切換。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高度自定義： </a:t>
            </a:r>
            <a:br>
              <a:rPr lang="zh-TW"/>
            </a:br>
            <a:r>
              <a:rPr lang="zh-TW"/>
              <a:t>	透過狀態管理或手動控制切換。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總結</a:t>
            </a:r>
            <a:endParaRPr/>
          </a:p>
        </p:txBody>
      </p:sp>
      <p:sp>
        <p:nvSpPr>
          <p:cNvPr id="269" name="Google Shape;26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zh-TW" sz="2200"/>
              <a:t>學習使用 NavigationStack 實現層級結構的頁面導航 </a:t>
            </a:r>
            <a:r>
              <a:rPr lang="zh-TW" sz="2200"/>
              <a:t> 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zh-TW" sz="2200"/>
              <a:t>學習使用 .sheet 顯示彈出式頁面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zh-TW" sz="2200"/>
              <a:t>學習使用 .fullScreenCover 建立全螢幕視圖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zh-TW" sz="2200"/>
              <a:t>學習使用 TabView 實現平行結構多頁籤切換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zh-TW" sz="2200"/>
              <a:t>學習如何自訂導航進行頁面切換   </a:t>
            </a:r>
            <a:endParaRPr sz="22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Q &amp; A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參考資料</a:t>
            </a:r>
            <a:endParaRPr/>
          </a:p>
        </p:txBody>
      </p:sp>
      <p:sp>
        <p:nvSpPr>
          <p:cNvPr id="280" name="Google Shape;280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https://ithelp.ithome.com.tw/articles/10268162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4"/>
              </a:rPr>
              <a:t>點選 List row 不同區塊跳到不同頁面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5"/>
              </a:rPr>
              <a:t>https://www.theutildesigner.com/blogs/blog/39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6"/>
              </a:rPr>
              <a:t>https://developer.apple.com/tutorials/swiftui/building-lists-and-navigation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7"/>
              </a:rPr>
              <a:t>https://developer.apple.com/tutorials/develop-in-swift/navigate-sample-data</a:t>
            </a:r>
            <a:r>
              <a:rPr lang="zh-TW"/>
              <a:t>  </a:t>
            </a:r>
            <a:br>
              <a:rPr lang="zh-TW"/>
            </a:b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NavigationStatck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什麼是 NavigationStack？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416150" y="1076275"/>
            <a:ext cx="8416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/>
              <a:t>NavigationStack 就像是這本書的目錄，幫助你在不同的頁面之間導航。當你點擊一個連結或按鈕時，就會進入新的頁面，同時可以返回上一頁。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/>
              <a:t>特點：</a:t>
            </a:r>
            <a:endParaRPr b="1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/>
              <a:t>管理導覽堆疊：</a:t>
            </a:r>
            <a:endParaRPr b="1"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使用一個路徑陣列（path）來追蹤導覽狀態。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支援多層導覽的控制和回退。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/>
              <a:t>資料驅動：</a:t>
            </a:r>
            <a:endParaRPr b="1"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導覽過程完全由資料（path）驅動。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動態生成頁面更簡單且靈活。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/>
              <a:t>靜態與動態支持：</a:t>
            </a:r>
            <a:endParaRPr b="1"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支援靜態頁面（直接定義目標頁）。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支援動態頁面（根據資料生成頁面）。</a:t>
            </a:r>
            <a:endParaRPr b="1" sz="1600"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1593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700"/>
              <a:t>NavigationStack 組成包括</a:t>
            </a:r>
            <a:endParaRPr sz="2700"/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3924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NavigationStack 本體：作為導覽的框架。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path 狀態：用來記錄導覽的層級。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NavigationDestination：定義路徑值與頁面的對應關係。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內容：可以是 NavigationLink 或直接操作 path。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標題與附加設定（可選）。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900" y="0"/>
            <a:ext cx="4701344" cy="499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NavigationStack</a:t>
            </a:r>
            <a:r>
              <a:rPr lang="zh-TW"/>
              <a:t>靜態導覽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87900" y="1228675"/>
            <a:ext cx="366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/>
              <a:t>靜態導覽是指在 NavigationStack 中使用固定的目標頁面作為導覽目的地，目標頁面在程式碼中明確定義，導覽結構通常較簡單且不依賴動態資料。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/>
              <a:t>在靜態導覽中，我們使用NavigationLink(destination:) 明確指定點擊後跳轉的頁面。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0700" y="1170125"/>
            <a:ext cx="4860902" cy="341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NavigationStack</a:t>
            </a:r>
            <a:r>
              <a:rPr lang="zh-TW"/>
              <a:t>動態</a:t>
            </a:r>
            <a:r>
              <a:rPr lang="zh-TW"/>
              <a:t>導覽</a:t>
            </a:r>
            <a:endParaRPr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87900" y="1228675"/>
            <a:ext cx="4223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/>
              <a:t>動態導覽是指在 NavigationStack 中，導覽的目標頁面和結構根據資料動態生成，而不是預先定義固定的頁面。目標頁面可以隨著 path 狀態（導覽路徑）的改變而動態更新。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/>
              <a:t>在動態導覽中，通常會：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zh-TW" sz="1600"/>
              <a:t>使用 path 狀態追蹤導覽歷史。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zh-TW" sz="1600"/>
              <a:t>使用 NavigationLink(value:) 和 navigationDestination(for:) 動態匹配路徑與頁面。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800" y="281850"/>
            <a:ext cx="4065975" cy="4579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逢甲美食App</a:t>
            </a:r>
            <a:endParaRPr/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87900" y="1152475"/>
            <a:ext cx="353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建立一個逢甲美食App，首頁用列表(List)的方式呈現美食名稱，點擊名稱後則顯示該美食的詳細介紹。</a:t>
            </a:r>
            <a:endParaRPr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2025" y="109500"/>
            <a:ext cx="2418661" cy="499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3072" y="109500"/>
            <a:ext cx="2385559" cy="495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